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9292"/>
    <a:srgbClr val="337389"/>
    <a:srgbClr val="E46868"/>
    <a:srgbClr val="F7C175"/>
    <a:srgbClr val="59B9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367"/>
    <p:restoredTop sz="94772"/>
  </p:normalViewPr>
  <p:slideViewPr>
    <p:cSldViewPr snapToGrid="0">
      <p:cViewPr>
        <p:scale>
          <a:sx n="92" d="100"/>
          <a:sy n="92" d="100"/>
        </p:scale>
        <p:origin x="6488" y="1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30/05/2024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0420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30/05/2024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4802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30/05/2024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4584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30/05/2024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6931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82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82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30/05/2024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6717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30/05/2024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0240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30/05/2024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4870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30/05/2024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065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30/05/2024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0118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30/05/2024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3240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30/05/2024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606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29987AA-B4D3-C547-AF52-5B187D6F3F59}" type="datetimeFigureOut">
              <a:rPr lang="fr-FR" smtClean="0"/>
              <a:t>30/05/2024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7738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ZoneTexte 23">
            <a:extLst>
              <a:ext uri="{FF2B5EF4-FFF2-40B4-BE49-F238E27FC236}">
                <a16:creationId xmlns:a16="http://schemas.microsoft.com/office/drawing/2014/main" id="{25285DB4-B060-D847-75DD-C73E875F51F8}"/>
              </a:ext>
            </a:extLst>
          </p:cNvPr>
          <p:cNvSpPr txBox="1"/>
          <p:nvPr/>
        </p:nvSpPr>
        <p:spPr>
          <a:xfrm>
            <a:off x="2131764" y="467938"/>
            <a:ext cx="329614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400" b="1" dirty="0">
                <a:latin typeface="Open Sans" pitchFamily="2" charset="0"/>
                <a:ea typeface="Open Sans" pitchFamily="2" charset="0"/>
                <a:cs typeface="Open Sans" pitchFamily="2" charset="0"/>
              </a:rPr>
              <a:t>La pauvreté</a:t>
            </a:r>
            <a:endParaRPr lang="fr-FR" sz="1374" b="1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grpSp>
        <p:nvGrpSpPr>
          <p:cNvPr id="80" name="Groupe 79">
            <a:extLst>
              <a:ext uri="{FF2B5EF4-FFF2-40B4-BE49-F238E27FC236}">
                <a16:creationId xmlns:a16="http://schemas.microsoft.com/office/drawing/2014/main" id="{C00EFB36-21DE-AD08-1B83-8C38149629C1}"/>
              </a:ext>
            </a:extLst>
          </p:cNvPr>
          <p:cNvGrpSpPr/>
          <p:nvPr/>
        </p:nvGrpSpPr>
        <p:grpSpPr>
          <a:xfrm>
            <a:off x="892649" y="1371600"/>
            <a:ext cx="5774377" cy="2202861"/>
            <a:chOff x="908359" y="1371600"/>
            <a:chExt cx="5774377" cy="2202861"/>
          </a:xfrm>
        </p:grpSpPr>
        <p:sp>
          <p:nvSpPr>
            <p:cNvPr id="9" name="Rectangle : coins arrondis 8">
              <a:extLst>
                <a:ext uri="{FF2B5EF4-FFF2-40B4-BE49-F238E27FC236}">
                  <a16:creationId xmlns:a16="http://schemas.microsoft.com/office/drawing/2014/main" id="{74E3F651-E3CC-CD74-880C-C8DB64A30F5D}"/>
                </a:ext>
              </a:extLst>
            </p:cNvPr>
            <p:cNvSpPr/>
            <p:nvPr/>
          </p:nvSpPr>
          <p:spPr>
            <a:xfrm>
              <a:off x="2231484" y="1371600"/>
              <a:ext cx="2306484" cy="292705"/>
            </a:xfrm>
            <a:prstGeom prst="roundRect">
              <a:avLst/>
            </a:prstGeom>
            <a:solidFill>
              <a:srgbClr val="59B99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8903" tIns="39561" rIns="98903" bIns="39561" rtlCol="0" anchor="ctr">
              <a:spAutoFit/>
            </a:bodyPr>
            <a:lstStyle/>
            <a:p>
              <a:pPr algn="ctr"/>
              <a:r>
                <a:rPr lang="fr-FR" sz="1200" b="1" dirty="0">
                  <a:latin typeface="Open Sans" pitchFamily="2" charset="0"/>
                </a:rPr>
                <a:t>La mesure de la pauvreté</a:t>
              </a:r>
            </a:p>
          </p:txBody>
        </p:sp>
        <p:cxnSp>
          <p:nvCxnSpPr>
            <p:cNvPr id="13" name="Connecteur droit avec flèche 12">
              <a:extLst>
                <a:ext uri="{FF2B5EF4-FFF2-40B4-BE49-F238E27FC236}">
                  <a16:creationId xmlns:a16="http://schemas.microsoft.com/office/drawing/2014/main" id="{B9195160-E73D-7461-2A39-7D65946DA71D}"/>
                </a:ext>
              </a:extLst>
            </p:cNvPr>
            <p:cNvCxnSpPr>
              <a:cxnSpLocks/>
              <a:stCxn id="9" idx="2"/>
            </p:cNvCxnSpPr>
            <p:nvPr/>
          </p:nvCxnSpPr>
          <p:spPr>
            <a:xfrm>
              <a:off x="3384726" y="1664305"/>
              <a:ext cx="0" cy="328184"/>
            </a:xfrm>
            <a:prstGeom prst="straightConnector1">
              <a:avLst/>
            </a:prstGeom>
            <a:ln w="31750">
              <a:solidFill>
                <a:srgbClr val="929292"/>
              </a:solidFill>
              <a:tailEnd type="none" w="med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 : coins arrondis 13">
              <a:extLst>
                <a:ext uri="{FF2B5EF4-FFF2-40B4-BE49-F238E27FC236}">
                  <a16:creationId xmlns:a16="http://schemas.microsoft.com/office/drawing/2014/main" id="{F5649159-DA61-8CDE-03FC-B941BD81B528}"/>
                </a:ext>
              </a:extLst>
            </p:cNvPr>
            <p:cNvSpPr/>
            <p:nvPr/>
          </p:nvSpPr>
          <p:spPr>
            <a:xfrm>
              <a:off x="908390" y="2409779"/>
              <a:ext cx="1835912" cy="292705"/>
            </a:xfrm>
            <a:prstGeom prst="roundRect">
              <a:avLst>
                <a:gd name="adj" fmla="val 24381"/>
              </a:avLst>
            </a:prstGeom>
            <a:solidFill>
              <a:srgbClr val="F7C17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8903" tIns="39561" rIns="98903" bIns="39561" rtlCol="0" anchor="ctr">
              <a:spAutoFit/>
            </a:bodyPr>
            <a:lstStyle/>
            <a:p>
              <a:pPr algn="ctr"/>
              <a:r>
                <a:rPr lang="fr-FR" sz="1200" b="1" dirty="0">
                  <a:latin typeface="Open Sans" pitchFamily="2" charset="0"/>
                </a:rPr>
                <a:t>Pauvreté relative</a:t>
              </a:r>
            </a:p>
          </p:txBody>
        </p:sp>
        <p:sp>
          <p:nvSpPr>
            <p:cNvPr id="16" name="Rectangle : coins arrondis 15">
              <a:extLst>
                <a:ext uri="{FF2B5EF4-FFF2-40B4-BE49-F238E27FC236}">
                  <a16:creationId xmlns:a16="http://schemas.microsoft.com/office/drawing/2014/main" id="{EEFD30F9-A999-49BC-A83C-537EF2E09B1A}"/>
                </a:ext>
              </a:extLst>
            </p:cNvPr>
            <p:cNvSpPr/>
            <p:nvPr/>
          </p:nvSpPr>
          <p:spPr>
            <a:xfrm>
              <a:off x="908359" y="3107856"/>
              <a:ext cx="1835912" cy="466605"/>
            </a:xfrm>
            <a:prstGeom prst="roundRect">
              <a:avLst>
                <a:gd name="adj" fmla="val 16159"/>
              </a:avLst>
            </a:prstGeom>
            <a:solidFill>
              <a:srgbClr val="E4686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8903" tIns="39561" rIns="98903" bIns="39561" rtlCol="0" anchor="ctr">
              <a:spAutoFit/>
            </a:bodyPr>
            <a:lstStyle/>
            <a:p>
              <a:pPr algn="ctr"/>
              <a:r>
                <a:rPr lang="fr-FR" sz="1200" b="1" dirty="0">
                  <a:latin typeface="Open Sans" pitchFamily="2" charset="0"/>
                </a:rPr>
                <a:t>Proportionnelle </a:t>
              </a:r>
              <a:br>
                <a:rPr lang="fr-FR" sz="1200" b="1" dirty="0">
                  <a:latin typeface="Open Sans" pitchFamily="2" charset="0"/>
                </a:rPr>
              </a:br>
              <a:r>
                <a:rPr lang="fr-FR" sz="1200" b="1" dirty="0">
                  <a:latin typeface="Open Sans" pitchFamily="2" charset="0"/>
                </a:rPr>
                <a:t>au revenu médian</a:t>
              </a:r>
            </a:p>
          </p:txBody>
        </p:sp>
        <p:cxnSp>
          <p:nvCxnSpPr>
            <p:cNvPr id="19" name="Connecteur droit avec flèche 18">
              <a:extLst>
                <a:ext uri="{FF2B5EF4-FFF2-40B4-BE49-F238E27FC236}">
                  <a16:creationId xmlns:a16="http://schemas.microsoft.com/office/drawing/2014/main" id="{7D10563A-2946-579F-B370-4C8EB0F8BE3C}"/>
                </a:ext>
              </a:extLst>
            </p:cNvPr>
            <p:cNvCxnSpPr>
              <a:cxnSpLocks/>
              <a:stCxn id="14" idx="2"/>
              <a:endCxn id="16" idx="0"/>
            </p:cNvCxnSpPr>
            <p:nvPr/>
          </p:nvCxnSpPr>
          <p:spPr>
            <a:xfrm flipH="1">
              <a:off x="1826315" y="2702484"/>
              <a:ext cx="31" cy="405372"/>
            </a:xfrm>
            <a:prstGeom prst="straightConnector1">
              <a:avLst/>
            </a:prstGeom>
            <a:ln w="31750">
              <a:solidFill>
                <a:srgbClr val="929292"/>
              </a:solidFill>
              <a:tailEnd type="triangle" w="med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Rectangle : coins arrondis 48">
              <a:extLst>
                <a:ext uri="{FF2B5EF4-FFF2-40B4-BE49-F238E27FC236}">
                  <a16:creationId xmlns:a16="http://schemas.microsoft.com/office/drawing/2014/main" id="{4C8E082D-0106-94C7-58C3-65A48915610F}"/>
                </a:ext>
              </a:extLst>
            </p:cNvPr>
            <p:cNvSpPr/>
            <p:nvPr/>
          </p:nvSpPr>
          <p:spPr>
            <a:xfrm>
              <a:off x="3978814" y="2409779"/>
              <a:ext cx="1835912" cy="292705"/>
            </a:xfrm>
            <a:prstGeom prst="roundRect">
              <a:avLst>
                <a:gd name="adj" fmla="val 30166"/>
              </a:avLst>
            </a:prstGeom>
            <a:solidFill>
              <a:srgbClr val="F7C17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8903" tIns="39561" rIns="98903" bIns="39561" rtlCol="0" anchor="ctr">
              <a:spAutoFit/>
            </a:bodyPr>
            <a:lstStyle/>
            <a:p>
              <a:pPr algn="ctr"/>
              <a:r>
                <a:rPr lang="fr-FR" sz="1200" b="1" dirty="0">
                  <a:latin typeface="Open Sans" pitchFamily="2" charset="0"/>
                </a:rPr>
                <a:t>Pauvreté absolue</a:t>
              </a:r>
            </a:p>
          </p:txBody>
        </p:sp>
        <p:sp>
          <p:nvSpPr>
            <p:cNvPr id="59" name="Rectangle : coins arrondis 58">
              <a:extLst>
                <a:ext uri="{FF2B5EF4-FFF2-40B4-BE49-F238E27FC236}">
                  <a16:creationId xmlns:a16="http://schemas.microsoft.com/office/drawing/2014/main" id="{A2674E9F-4684-C17B-E107-A5658F9BD531}"/>
                </a:ext>
              </a:extLst>
            </p:cNvPr>
            <p:cNvSpPr/>
            <p:nvPr/>
          </p:nvSpPr>
          <p:spPr>
            <a:xfrm>
              <a:off x="3110819" y="3107856"/>
              <a:ext cx="3571917" cy="462260"/>
            </a:xfrm>
            <a:prstGeom prst="roundRect">
              <a:avLst>
                <a:gd name="adj" fmla="val 15349"/>
              </a:avLst>
            </a:prstGeom>
            <a:solidFill>
              <a:srgbClr val="E4686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8903" tIns="39561" rIns="98903" bIns="39561" rtlCol="0" anchor="ctr">
              <a:spAutoFit/>
            </a:bodyPr>
            <a:lstStyle/>
            <a:p>
              <a:pPr algn="ctr"/>
              <a:r>
                <a:rPr lang="fr-FR" sz="1200" b="1" dirty="0">
                  <a:latin typeface="Open Sans" pitchFamily="2" charset="0"/>
                  <a:ea typeface="Open Sans" pitchFamily="2" charset="0"/>
                  <a:cs typeface="Open Sans" pitchFamily="2" charset="0"/>
                </a:rPr>
                <a:t>Calculée par rapport aux biens et services nécessaires pour vivre dignement</a:t>
              </a:r>
            </a:p>
          </p:txBody>
        </p:sp>
        <p:pic>
          <p:nvPicPr>
            <p:cNvPr id="3" name="Image 2">
              <a:extLst>
                <a:ext uri="{FF2B5EF4-FFF2-40B4-BE49-F238E27FC236}">
                  <a16:creationId xmlns:a16="http://schemas.microsoft.com/office/drawing/2014/main" id="{75D05236-FCAB-BD9E-095E-FBA42559736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334975" y="3361107"/>
              <a:ext cx="34891" cy="41869"/>
            </a:xfrm>
            <a:prstGeom prst="rect">
              <a:avLst/>
            </a:prstGeom>
          </p:spPr>
        </p:pic>
        <p:cxnSp>
          <p:nvCxnSpPr>
            <p:cNvPr id="32" name="Connecteur en angle 31">
              <a:extLst>
                <a:ext uri="{FF2B5EF4-FFF2-40B4-BE49-F238E27FC236}">
                  <a16:creationId xmlns:a16="http://schemas.microsoft.com/office/drawing/2014/main" id="{ED0DEF7B-6F32-304C-2861-DCA109B52BBD}"/>
                </a:ext>
              </a:extLst>
            </p:cNvPr>
            <p:cNvCxnSpPr>
              <a:cxnSpLocks/>
              <a:stCxn id="49" idx="0"/>
              <a:endCxn id="14" idx="0"/>
            </p:cNvCxnSpPr>
            <p:nvPr/>
          </p:nvCxnSpPr>
          <p:spPr>
            <a:xfrm rot="16200000" flipV="1">
              <a:off x="3361558" y="874567"/>
              <a:ext cx="12700" cy="3070424"/>
            </a:xfrm>
            <a:prstGeom prst="bentConnector3">
              <a:avLst>
                <a:gd name="adj1" fmla="val 3488890"/>
              </a:avLst>
            </a:prstGeom>
            <a:ln w="31750">
              <a:solidFill>
                <a:srgbClr val="929292"/>
              </a:solidFill>
              <a:headEnd type="triangle" w="med" len="lg"/>
              <a:tailEnd type="triangle" w="med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Connecteur droit avec flèche 77">
              <a:extLst>
                <a:ext uri="{FF2B5EF4-FFF2-40B4-BE49-F238E27FC236}">
                  <a16:creationId xmlns:a16="http://schemas.microsoft.com/office/drawing/2014/main" id="{72B89444-EC60-9B3B-CA76-44A4EB26CC1C}"/>
                </a:ext>
              </a:extLst>
            </p:cNvPr>
            <p:cNvCxnSpPr>
              <a:cxnSpLocks/>
              <a:stCxn id="49" idx="2"/>
              <a:endCxn id="59" idx="0"/>
            </p:cNvCxnSpPr>
            <p:nvPr/>
          </p:nvCxnSpPr>
          <p:spPr>
            <a:xfrm>
              <a:off x="4896770" y="2702484"/>
              <a:ext cx="8" cy="405372"/>
            </a:xfrm>
            <a:prstGeom prst="straightConnector1">
              <a:avLst/>
            </a:prstGeom>
            <a:ln w="31750">
              <a:solidFill>
                <a:srgbClr val="929292"/>
              </a:solidFill>
              <a:tailEnd type="triangle" w="med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9" name="Groupe 78">
            <a:extLst>
              <a:ext uri="{FF2B5EF4-FFF2-40B4-BE49-F238E27FC236}">
                <a16:creationId xmlns:a16="http://schemas.microsoft.com/office/drawing/2014/main" id="{BFD3B9FB-376A-F1DA-25CA-D232A731826B}"/>
              </a:ext>
            </a:extLst>
          </p:cNvPr>
          <p:cNvGrpSpPr/>
          <p:nvPr/>
        </p:nvGrpSpPr>
        <p:grpSpPr>
          <a:xfrm>
            <a:off x="1993879" y="4272844"/>
            <a:ext cx="3571917" cy="3230712"/>
            <a:chOff x="1993879" y="4272844"/>
            <a:chExt cx="3571917" cy="3230712"/>
          </a:xfrm>
        </p:grpSpPr>
        <p:sp>
          <p:nvSpPr>
            <p:cNvPr id="37" name="Rectangle : coins arrondis 36">
              <a:extLst>
                <a:ext uri="{FF2B5EF4-FFF2-40B4-BE49-F238E27FC236}">
                  <a16:creationId xmlns:a16="http://schemas.microsoft.com/office/drawing/2014/main" id="{FC66F984-4E7A-5F21-E715-C4301859CEE9}"/>
                </a:ext>
              </a:extLst>
            </p:cNvPr>
            <p:cNvSpPr/>
            <p:nvPr/>
          </p:nvSpPr>
          <p:spPr>
            <a:xfrm>
              <a:off x="2181623" y="4272844"/>
              <a:ext cx="3196427" cy="292705"/>
            </a:xfrm>
            <a:prstGeom prst="roundRect">
              <a:avLst/>
            </a:prstGeom>
            <a:solidFill>
              <a:srgbClr val="59B99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8903" tIns="39561" rIns="98903" bIns="39561" rtlCol="0" anchor="ctr">
              <a:spAutoFit/>
            </a:bodyPr>
            <a:lstStyle/>
            <a:p>
              <a:pPr algn="ctr"/>
              <a:r>
                <a:rPr lang="fr-FR" sz="1200" b="1" dirty="0">
                  <a:latin typeface="Open Sans" pitchFamily="2" charset="0"/>
                </a:rPr>
                <a:t>Comment lutter contre la pauvreté ?</a:t>
              </a:r>
            </a:p>
          </p:txBody>
        </p:sp>
        <p:cxnSp>
          <p:nvCxnSpPr>
            <p:cNvPr id="38" name="Connecteur droit avec flèche 37">
              <a:extLst>
                <a:ext uri="{FF2B5EF4-FFF2-40B4-BE49-F238E27FC236}">
                  <a16:creationId xmlns:a16="http://schemas.microsoft.com/office/drawing/2014/main" id="{B978E7BE-547B-DB0E-1955-B7A0C380E82E}"/>
                </a:ext>
              </a:extLst>
            </p:cNvPr>
            <p:cNvCxnSpPr>
              <a:cxnSpLocks/>
              <a:stCxn id="37" idx="2"/>
            </p:cNvCxnSpPr>
            <p:nvPr/>
          </p:nvCxnSpPr>
          <p:spPr>
            <a:xfrm>
              <a:off x="3779837" y="4565549"/>
              <a:ext cx="0" cy="393948"/>
            </a:xfrm>
            <a:prstGeom prst="straightConnector1">
              <a:avLst/>
            </a:prstGeom>
            <a:ln w="31750">
              <a:solidFill>
                <a:srgbClr val="929292"/>
              </a:solidFill>
              <a:tailEnd type="none" w="med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Rectangle : coins arrondis 38">
              <a:extLst>
                <a:ext uri="{FF2B5EF4-FFF2-40B4-BE49-F238E27FC236}">
                  <a16:creationId xmlns:a16="http://schemas.microsoft.com/office/drawing/2014/main" id="{A87F03A1-5B0D-1C7B-F042-81979D24491C}"/>
                </a:ext>
              </a:extLst>
            </p:cNvPr>
            <p:cNvSpPr/>
            <p:nvPr/>
          </p:nvSpPr>
          <p:spPr>
            <a:xfrm>
              <a:off x="1993879" y="5303347"/>
              <a:ext cx="1223374" cy="308057"/>
            </a:xfrm>
            <a:prstGeom prst="roundRect">
              <a:avLst>
                <a:gd name="adj" fmla="val 24381"/>
              </a:avLst>
            </a:prstGeom>
            <a:solidFill>
              <a:srgbClr val="F7C17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8903" tIns="39561" rIns="98903" bIns="39561" rtlCol="0" anchor="ctr">
              <a:spAutoFit/>
            </a:bodyPr>
            <a:lstStyle/>
            <a:p>
              <a:pPr algn="ctr"/>
              <a:r>
                <a:rPr lang="fr-FR" sz="1200" b="1" dirty="0">
                  <a:latin typeface="Open Sans" pitchFamily="2" charset="0"/>
                </a:rPr>
                <a:t>Éducation</a:t>
              </a:r>
            </a:p>
          </p:txBody>
        </p:sp>
        <p:sp>
          <p:nvSpPr>
            <p:cNvPr id="42" name="Rectangle : coins arrondis 41">
              <a:extLst>
                <a:ext uri="{FF2B5EF4-FFF2-40B4-BE49-F238E27FC236}">
                  <a16:creationId xmlns:a16="http://schemas.microsoft.com/office/drawing/2014/main" id="{5465F6F5-71D2-39A8-5AA1-5BAAAD61EA4B}"/>
                </a:ext>
              </a:extLst>
            </p:cNvPr>
            <p:cNvSpPr/>
            <p:nvPr/>
          </p:nvSpPr>
          <p:spPr>
            <a:xfrm>
              <a:off x="4342421" y="5298230"/>
              <a:ext cx="1223375" cy="318291"/>
            </a:xfrm>
            <a:prstGeom prst="roundRect">
              <a:avLst>
                <a:gd name="adj" fmla="val 30166"/>
              </a:avLst>
            </a:prstGeom>
            <a:solidFill>
              <a:srgbClr val="F7C17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8903" tIns="39561" rIns="98903" bIns="39561" rtlCol="0" anchor="ctr">
              <a:spAutoFit/>
            </a:bodyPr>
            <a:lstStyle/>
            <a:p>
              <a:pPr algn="ctr"/>
              <a:r>
                <a:rPr lang="fr-FR" sz="1200" b="1" dirty="0">
                  <a:latin typeface="Open Sans" pitchFamily="2" charset="0"/>
                </a:rPr>
                <a:t>Formation</a:t>
              </a:r>
            </a:p>
          </p:txBody>
        </p:sp>
        <p:sp>
          <p:nvSpPr>
            <p:cNvPr id="43" name="Rectangle : coins arrondis 42">
              <a:extLst>
                <a:ext uri="{FF2B5EF4-FFF2-40B4-BE49-F238E27FC236}">
                  <a16:creationId xmlns:a16="http://schemas.microsoft.com/office/drawing/2014/main" id="{80DE37A1-59C3-456E-E218-D27CA5D7EB95}"/>
                </a:ext>
              </a:extLst>
            </p:cNvPr>
            <p:cNvSpPr/>
            <p:nvPr/>
          </p:nvSpPr>
          <p:spPr>
            <a:xfrm>
              <a:off x="1993879" y="6289316"/>
              <a:ext cx="3571917" cy="290147"/>
            </a:xfrm>
            <a:prstGeom prst="roundRect">
              <a:avLst>
                <a:gd name="adj" fmla="val 36015"/>
              </a:avLst>
            </a:prstGeom>
            <a:solidFill>
              <a:srgbClr val="E4686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8903" tIns="39561" rIns="98903" bIns="39561" rtlCol="0" anchor="ctr">
              <a:spAutoFit/>
            </a:bodyPr>
            <a:lstStyle/>
            <a:p>
              <a:pPr algn="ctr"/>
              <a:r>
                <a:rPr lang="fr-FR" sz="1200" b="1" dirty="0">
                  <a:latin typeface="Open Sans" pitchFamily="2" charset="0"/>
                  <a:ea typeface="Open Sans" pitchFamily="2" charset="0"/>
                  <a:cs typeface="Open Sans" pitchFamily="2" charset="0"/>
                </a:rPr>
                <a:t>Accès à de meilleurs emplois</a:t>
              </a:r>
            </a:p>
          </p:txBody>
        </p:sp>
        <p:pic>
          <p:nvPicPr>
            <p:cNvPr id="44" name="Image 43">
              <a:extLst>
                <a:ext uri="{FF2B5EF4-FFF2-40B4-BE49-F238E27FC236}">
                  <a16:creationId xmlns:a16="http://schemas.microsoft.com/office/drawing/2014/main" id="{0B509B19-7810-CC2C-4161-D43FF1F5783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753256" y="6456511"/>
              <a:ext cx="34891" cy="41869"/>
            </a:xfrm>
            <a:prstGeom prst="rect">
              <a:avLst/>
            </a:prstGeom>
          </p:spPr>
        </p:pic>
        <p:cxnSp>
          <p:nvCxnSpPr>
            <p:cNvPr id="45" name="Connecteur en angle 44">
              <a:extLst>
                <a:ext uri="{FF2B5EF4-FFF2-40B4-BE49-F238E27FC236}">
                  <a16:creationId xmlns:a16="http://schemas.microsoft.com/office/drawing/2014/main" id="{4B740988-C0A6-03C4-B1E4-F216E63B6F15}"/>
                </a:ext>
              </a:extLst>
            </p:cNvPr>
            <p:cNvCxnSpPr>
              <a:cxnSpLocks/>
              <a:stCxn id="42" idx="0"/>
              <a:endCxn id="39" idx="0"/>
            </p:cNvCxnSpPr>
            <p:nvPr/>
          </p:nvCxnSpPr>
          <p:spPr>
            <a:xfrm rot="16200000" flipH="1" flipV="1">
              <a:off x="3777279" y="4126516"/>
              <a:ext cx="5117" cy="2348543"/>
            </a:xfrm>
            <a:prstGeom prst="bentConnector3">
              <a:avLst>
                <a:gd name="adj1" fmla="val -6518097"/>
              </a:avLst>
            </a:prstGeom>
            <a:ln w="31750">
              <a:solidFill>
                <a:srgbClr val="929292"/>
              </a:solidFill>
              <a:headEnd type="triangle" w="med" len="lg"/>
              <a:tailEnd type="triangle" w="med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Connecteur droit avec flèche 45">
              <a:extLst>
                <a:ext uri="{FF2B5EF4-FFF2-40B4-BE49-F238E27FC236}">
                  <a16:creationId xmlns:a16="http://schemas.microsoft.com/office/drawing/2014/main" id="{F093CF26-FD7B-CDAC-532F-9650DEA904C2}"/>
                </a:ext>
              </a:extLst>
            </p:cNvPr>
            <p:cNvCxnSpPr>
              <a:cxnSpLocks/>
              <a:endCxn id="43" idx="0"/>
            </p:cNvCxnSpPr>
            <p:nvPr/>
          </p:nvCxnSpPr>
          <p:spPr>
            <a:xfrm>
              <a:off x="3779837" y="5902001"/>
              <a:ext cx="1" cy="387315"/>
            </a:xfrm>
            <a:prstGeom prst="straightConnector1">
              <a:avLst/>
            </a:prstGeom>
            <a:ln w="31750">
              <a:solidFill>
                <a:srgbClr val="929292"/>
              </a:solidFill>
              <a:tailEnd type="triangle" w="med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Rectangle : coins arrondis 50">
              <a:extLst>
                <a:ext uri="{FF2B5EF4-FFF2-40B4-BE49-F238E27FC236}">
                  <a16:creationId xmlns:a16="http://schemas.microsoft.com/office/drawing/2014/main" id="{3B609991-E470-4AA2-6D94-8CE0F8E01681}"/>
                </a:ext>
              </a:extLst>
            </p:cNvPr>
            <p:cNvSpPr/>
            <p:nvPr/>
          </p:nvSpPr>
          <p:spPr>
            <a:xfrm>
              <a:off x="1993879" y="6763704"/>
              <a:ext cx="3571917" cy="290147"/>
            </a:xfrm>
            <a:prstGeom prst="roundRect">
              <a:avLst>
                <a:gd name="adj" fmla="val 33432"/>
              </a:avLst>
            </a:prstGeom>
            <a:solidFill>
              <a:srgbClr val="E4686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8903" tIns="39561" rIns="98903" bIns="39561" rtlCol="0" anchor="ctr">
              <a:spAutoFit/>
            </a:bodyPr>
            <a:lstStyle/>
            <a:p>
              <a:pPr algn="ctr"/>
              <a:r>
                <a:rPr lang="fr-FR" sz="1200" b="1" dirty="0">
                  <a:latin typeface="Open Sans" pitchFamily="2" charset="0"/>
                  <a:ea typeface="Open Sans" pitchFamily="2" charset="0"/>
                  <a:cs typeface="Open Sans" pitchFamily="2" charset="0"/>
                </a:rPr>
                <a:t>Amélioration de l’intelligence collective</a:t>
              </a:r>
            </a:p>
          </p:txBody>
        </p:sp>
        <p:sp>
          <p:nvSpPr>
            <p:cNvPr id="54" name="Rectangle : coins arrondis 53">
              <a:extLst>
                <a:ext uri="{FF2B5EF4-FFF2-40B4-BE49-F238E27FC236}">
                  <a16:creationId xmlns:a16="http://schemas.microsoft.com/office/drawing/2014/main" id="{9BA5DE84-C128-B40D-CEB8-A9697142498B}"/>
                </a:ext>
              </a:extLst>
            </p:cNvPr>
            <p:cNvSpPr/>
            <p:nvPr/>
          </p:nvSpPr>
          <p:spPr>
            <a:xfrm>
              <a:off x="1993879" y="7213409"/>
              <a:ext cx="3571917" cy="290147"/>
            </a:xfrm>
            <a:prstGeom prst="roundRect">
              <a:avLst>
                <a:gd name="adj" fmla="val 36015"/>
              </a:avLst>
            </a:prstGeom>
            <a:solidFill>
              <a:srgbClr val="E4686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8903" tIns="39561" rIns="98903" bIns="39561" rtlCol="0" anchor="ctr">
              <a:spAutoFit/>
            </a:bodyPr>
            <a:lstStyle/>
            <a:p>
              <a:pPr algn="ctr"/>
              <a:r>
                <a:rPr lang="fr-FR" sz="1200" b="1" dirty="0">
                  <a:latin typeface="Open Sans" pitchFamily="2" charset="0"/>
                  <a:ea typeface="Open Sans" pitchFamily="2" charset="0"/>
                  <a:cs typeface="Open Sans" pitchFamily="2" charset="0"/>
                </a:rPr>
                <a:t>Amélioration de la cohésion sociale</a:t>
              </a:r>
            </a:p>
          </p:txBody>
        </p:sp>
        <p:cxnSp>
          <p:nvCxnSpPr>
            <p:cNvPr id="56" name="Connecteur droit avec flèche 55">
              <a:extLst>
                <a:ext uri="{FF2B5EF4-FFF2-40B4-BE49-F238E27FC236}">
                  <a16:creationId xmlns:a16="http://schemas.microsoft.com/office/drawing/2014/main" id="{ABC3C23D-E777-90B8-08BA-D62626F8144C}"/>
                </a:ext>
              </a:extLst>
            </p:cNvPr>
            <p:cNvCxnSpPr>
              <a:cxnSpLocks/>
              <a:stCxn id="43" idx="2"/>
              <a:endCxn id="51" idx="0"/>
            </p:cNvCxnSpPr>
            <p:nvPr/>
          </p:nvCxnSpPr>
          <p:spPr>
            <a:xfrm>
              <a:off x="3779838" y="6579463"/>
              <a:ext cx="0" cy="184241"/>
            </a:xfrm>
            <a:prstGeom prst="straightConnector1">
              <a:avLst/>
            </a:prstGeom>
            <a:ln w="31750">
              <a:solidFill>
                <a:srgbClr val="929292"/>
              </a:solidFill>
              <a:tailEnd type="none" w="med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Connecteur droit avec flèche 59">
              <a:extLst>
                <a:ext uri="{FF2B5EF4-FFF2-40B4-BE49-F238E27FC236}">
                  <a16:creationId xmlns:a16="http://schemas.microsoft.com/office/drawing/2014/main" id="{F6C80898-5ED5-12A6-DB81-BA4C0974EFDC}"/>
                </a:ext>
              </a:extLst>
            </p:cNvPr>
            <p:cNvCxnSpPr>
              <a:cxnSpLocks/>
              <a:stCxn id="51" idx="2"/>
              <a:endCxn id="54" idx="0"/>
            </p:cNvCxnSpPr>
            <p:nvPr/>
          </p:nvCxnSpPr>
          <p:spPr>
            <a:xfrm>
              <a:off x="3779838" y="7053851"/>
              <a:ext cx="0" cy="159558"/>
            </a:xfrm>
            <a:prstGeom prst="straightConnector1">
              <a:avLst/>
            </a:prstGeom>
            <a:ln w="31750">
              <a:solidFill>
                <a:srgbClr val="929292"/>
              </a:solidFill>
              <a:tailEnd type="none" w="med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Connecteur en angle 70">
              <a:extLst>
                <a:ext uri="{FF2B5EF4-FFF2-40B4-BE49-F238E27FC236}">
                  <a16:creationId xmlns:a16="http://schemas.microsoft.com/office/drawing/2014/main" id="{DCED050B-99C6-08AB-4244-4174B2DF5C2D}"/>
                </a:ext>
              </a:extLst>
            </p:cNvPr>
            <p:cNvCxnSpPr>
              <a:cxnSpLocks/>
              <a:stCxn id="42" idx="2"/>
              <a:endCxn id="39" idx="2"/>
            </p:cNvCxnSpPr>
            <p:nvPr/>
          </p:nvCxnSpPr>
          <p:spPr>
            <a:xfrm rot="5400000" flipH="1">
              <a:off x="3777279" y="4439692"/>
              <a:ext cx="5117" cy="2348543"/>
            </a:xfrm>
            <a:prstGeom prst="bentConnector3">
              <a:avLst>
                <a:gd name="adj1" fmla="val -5785734"/>
              </a:avLst>
            </a:prstGeom>
            <a:ln w="31750">
              <a:solidFill>
                <a:srgbClr val="929292"/>
              </a:solidFill>
              <a:headEnd type="none" w="med" len="lg"/>
              <a:tailEnd type="none" w="med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7693739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128</TotalTime>
  <Words>49</Words>
  <Application>Microsoft Macintosh PowerPoint</Application>
  <PresentationFormat>Personnalisé</PresentationFormat>
  <Paragraphs>12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Open Sans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Samuel Biney</dc:creator>
  <cp:lastModifiedBy>Samuel Biney</cp:lastModifiedBy>
  <cp:revision>15</cp:revision>
  <dcterms:created xsi:type="dcterms:W3CDTF">2024-05-15T14:38:44Z</dcterms:created>
  <dcterms:modified xsi:type="dcterms:W3CDTF">2024-05-30T09:36:58Z</dcterms:modified>
</cp:coreProperties>
</file>